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7" r:id="rId5"/>
    <p:sldId id="260" r:id="rId6"/>
    <p:sldId id="282" r:id="rId7"/>
    <p:sldId id="299" r:id="rId8"/>
    <p:sldId id="301" r:id="rId9"/>
    <p:sldId id="302" r:id="rId10"/>
    <p:sldId id="306" r:id="rId11"/>
    <p:sldId id="305" r:id="rId12"/>
    <p:sldId id="304" r:id="rId13"/>
    <p:sldId id="303" r:id="rId14"/>
    <p:sldId id="261" r:id="rId15"/>
    <p:sldId id="309" r:id="rId16"/>
    <p:sldId id="334" r:id="rId17"/>
    <p:sldId id="310" r:id="rId18"/>
    <p:sldId id="262" r:id="rId19"/>
    <p:sldId id="329" r:id="rId20"/>
    <p:sldId id="308" r:id="rId21"/>
    <p:sldId id="333" r:id="rId22"/>
    <p:sldId id="313" r:id="rId23"/>
    <p:sldId id="315" r:id="rId24"/>
    <p:sldId id="316" r:id="rId25"/>
    <p:sldId id="320" r:id="rId26"/>
    <p:sldId id="321" r:id="rId27"/>
    <p:sldId id="317" r:id="rId28"/>
    <p:sldId id="318" r:id="rId29"/>
    <p:sldId id="319" r:id="rId30"/>
    <p:sldId id="322" r:id="rId31"/>
    <p:sldId id="323" r:id="rId32"/>
    <p:sldId id="330" r:id="rId33"/>
    <p:sldId id="311" r:id="rId34"/>
    <p:sldId id="324" r:id="rId35"/>
    <p:sldId id="325" r:id="rId36"/>
    <p:sldId id="331" r:id="rId37"/>
    <p:sldId id="314" r:id="rId38"/>
    <p:sldId id="326" r:id="rId39"/>
    <p:sldId id="298" r:id="rId40"/>
    <p:sldId id="312" r:id="rId41"/>
    <p:sldId id="327" r:id="rId42"/>
    <p:sldId id="332" r:id="rId43"/>
    <p:sldId id="29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8D9"/>
    <a:srgbClr val="365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857D1-BFB4-4CD8-AD62-391BE28EBCB3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42694-9A2C-4D12-B30C-B5DDD19CF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4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67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20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044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21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694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22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300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23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24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09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25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58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26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34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2349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28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197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29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71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6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744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30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767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31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720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33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858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34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69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35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879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5316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38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57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40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115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41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24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42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19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951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8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46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9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83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13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71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15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93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16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3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01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2128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5698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789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9203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4577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6496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363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727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716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7314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7548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5634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025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4367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6738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533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35000"/>
            <a:ext cx="12192000" cy="6223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" y="200025"/>
            <a:ext cx="10515600" cy="43497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562687" y="2429789"/>
            <a:ext cx="7066626" cy="94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/>
            <a:r>
              <a:rPr lang="zh-CN" altLang="en-US" sz="88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rPr>
              <a:t>需求工程计划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788267" y="3664010"/>
            <a:ext cx="2615466" cy="13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/>
            <a:r>
              <a:rPr lang="en-US" altLang="zh-CN" sz="11500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Impact" pitchFamily="34" charset="0"/>
              </a:rPr>
              <a:t>G06</a:t>
            </a:r>
            <a:endParaRPr lang="zh-CN" altLang="en-US" sz="11500" dirty="0">
              <a:gradFill>
                <a:gsLst>
                  <a:gs pos="0">
                    <a:srgbClr val="365A96"/>
                  </a:gs>
                  <a:gs pos="100000">
                    <a:srgbClr val="3AC8D9">
                      <a:shade val="100000"/>
                      <a:satMod val="115000"/>
                    </a:srgbClr>
                  </a:gs>
                </a:gsLst>
                <a:lin ang="16200000" scaled="1"/>
              </a:gra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2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0A56-9851-43CD-B995-4E0D88E7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可行性分析报告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74FF99-AE9B-47EA-B08B-ACF2C6808F73}"/>
              </a:ext>
            </a:extLst>
          </p:cNvPr>
          <p:cNvSpPr/>
          <p:nvPr/>
        </p:nvSpPr>
        <p:spPr>
          <a:xfrm>
            <a:off x="0" y="513080"/>
            <a:ext cx="13096240" cy="166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可选择的系统方案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-APP</a:t>
            </a:r>
            <a:endParaRPr lang="zh-CN" altLang="zh-CN" sz="32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平台，后台采用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服务器做静态文件服务，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或者是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Servlet/Spring Boot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提供接口，使用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Vuejs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框架做平台后台管理用户界面。</a:t>
            </a:r>
          </a:p>
        </p:txBody>
      </p:sp>
      <p:pic>
        <p:nvPicPr>
          <p:cNvPr id="6146" name="图片 17" descr="1538229060(1)">
            <a:extLst>
              <a:ext uri="{FF2B5EF4-FFF2-40B4-BE49-F238E27FC236}">
                <a16:creationId xmlns:a16="http://schemas.microsoft.com/office/drawing/2014/main" id="{0C6795B3-6198-4AEC-AD35-8F633A89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66" y="2173150"/>
            <a:ext cx="10141268" cy="436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9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E4CD8-E2F8-4E2B-8E69-2C4D5DB5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可行性分析报告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3C428C-6B96-436C-AD7C-D0ED37EC68BE}"/>
              </a:ext>
            </a:extLst>
          </p:cNvPr>
          <p:cNvSpPr/>
          <p:nvPr/>
        </p:nvSpPr>
        <p:spPr>
          <a:xfrm>
            <a:off x="264160" y="417512"/>
            <a:ext cx="11348720" cy="1937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可选择的系统方案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使用微信小程序平台，后台采用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服务器做静态文件服务，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或者是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Servlet/Spring Boot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提供接口，使用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Vuejs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框架做平台后台管理用户界面。</a:t>
            </a:r>
          </a:p>
        </p:txBody>
      </p:sp>
      <p:pic>
        <p:nvPicPr>
          <p:cNvPr id="7170" name="图片 18" descr="1538229270(1)">
            <a:extLst>
              <a:ext uri="{FF2B5EF4-FFF2-40B4-BE49-F238E27FC236}">
                <a16:creationId xmlns:a16="http://schemas.microsoft.com/office/drawing/2014/main" id="{9F06274B-65BB-468D-A955-8C1D5F27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22" y="2469039"/>
            <a:ext cx="10588356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31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8B614-99FD-4198-B366-3F5E5E0A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3429992"/>
            <a:ext cx="17535930" cy="936648"/>
          </a:xfrm>
        </p:spPr>
        <p:txBody>
          <a:bodyPr>
            <a:normAutofit/>
          </a:bodyPr>
          <a:lstStyle/>
          <a:p>
            <a:r>
              <a:rPr lang="zh-CN" altLang="en-US" dirty="0"/>
              <a:t>可行性分析报告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95F849-8C83-4354-8E34-1D52F3E34DF8}"/>
              </a:ext>
            </a:extLst>
          </p:cNvPr>
          <p:cNvSpPr/>
          <p:nvPr/>
        </p:nvSpPr>
        <p:spPr>
          <a:xfrm>
            <a:off x="190500" y="417512"/>
            <a:ext cx="11562080" cy="1937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可选择的系统方案</a:t>
            </a:r>
            <a:r>
              <a:rPr lang="en-US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-H5</a:t>
            </a:r>
            <a:r>
              <a:rPr lang="zh-CN" altLang="zh-CN" sz="32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使用浏览器上的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应用作为用户的入口，后台采用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服务器做静态文件服务，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或者是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Servlet/Spring Boot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提供接口，使用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Vuejs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框架做平台后台管理用户界面。</a:t>
            </a:r>
          </a:p>
        </p:txBody>
      </p:sp>
      <p:pic>
        <p:nvPicPr>
          <p:cNvPr id="8194" name="图片 19" descr="1538230851(1)">
            <a:extLst>
              <a:ext uri="{FF2B5EF4-FFF2-40B4-BE49-F238E27FC236}">
                <a16:creationId xmlns:a16="http://schemas.microsoft.com/office/drawing/2014/main" id="{39760B90-84D0-44B7-B5EC-6893CD9B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1" y="2354581"/>
            <a:ext cx="11362820" cy="422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64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可行性分析报告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39A93D-8A1B-4C1B-B657-5C74630FA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34015"/>
              </p:ext>
            </p:extLst>
          </p:nvPr>
        </p:nvGraphicFramePr>
        <p:xfrm>
          <a:off x="1310640" y="1706881"/>
          <a:ext cx="9104630" cy="4572242"/>
        </p:xfrm>
        <a:graphic>
          <a:graphicData uri="http://schemas.openxmlformats.org/drawingml/2006/table">
            <a:tbl>
              <a:tblPr/>
              <a:tblGrid>
                <a:gridCol w="1131417">
                  <a:extLst>
                    <a:ext uri="{9D8B030D-6E8A-4147-A177-3AD203B41FA5}">
                      <a16:colId xmlns:a16="http://schemas.microsoft.com/office/drawing/2014/main" val="3027402967"/>
                    </a:ext>
                  </a:extLst>
                </a:gridCol>
                <a:gridCol w="3856144">
                  <a:extLst>
                    <a:ext uri="{9D8B030D-6E8A-4147-A177-3AD203B41FA5}">
                      <a16:colId xmlns:a16="http://schemas.microsoft.com/office/drawing/2014/main" val="1592183324"/>
                    </a:ext>
                  </a:extLst>
                </a:gridCol>
                <a:gridCol w="4117069">
                  <a:extLst>
                    <a:ext uri="{9D8B030D-6E8A-4147-A177-3AD203B41FA5}">
                      <a16:colId xmlns:a16="http://schemas.microsoft.com/office/drawing/2014/main" val="3977188264"/>
                    </a:ext>
                  </a:extLst>
                </a:gridCol>
              </a:tblGrid>
              <a:tr h="369699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方案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优点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缺点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85157"/>
                  </a:ext>
                </a:extLst>
              </a:tr>
              <a:tr h="1478798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方案一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使用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app</a:t>
                      </a: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作为与用户交互的主要界面，可以充分发挥用户设备的硬件水平，提供最优质的用户界面和用户体验。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本小组技术栈不全面，只能提供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android</a:t>
                      </a: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平台的开发，不能保证在大部分的安卓手机上保持兼容问题。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828638"/>
                  </a:ext>
                </a:extLst>
              </a:tr>
              <a:tr h="1478798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方案二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基于公众号易于推广，基于微信有利社交，界面灵活，有利于敏捷开发。微信提供了摄像头等的硬件支持。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不能满足项目提出者的发私信的需求。微信不允许小程序内的通讯功能。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40619"/>
                  </a:ext>
                </a:extLst>
              </a:tr>
              <a:tr h="1244947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方案三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基于方案二，虽然两个本质上都是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H5</a:t>
                      </a: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应用，开发限制减少，可以实现社交的需求。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页面载入时间长，用户体验不好，相比微信小程序，和手机硬件的交互少，不利于后期的发展。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948109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1FB71FA-779C-4D20-8209-4BCE791CEC7B}"/>
              </a:ext>
            </a:extLst>
          </p:cNvPr>
          <p:cNvSpPr/>
          <p:nvPr/>
        </p:nvSpPr>
        <p:spPr>
          <a:xfrm>
            <a:off x="30702" y="92186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选择最终方案的准则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20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23274" y="3625957"/>
            <a:ext cx="5310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WBS</a:t>
            </a:r>
            <a:r>
              <a:rPr lang="zh-CN" altLang="en-US" sz="36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36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GANTT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50222" y="3225848"/>
            <a:ext cx="18698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8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WBS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A50FF-B7C3-4193-9989-CE0253197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987"/>
            <a:ext cx="12192000" cy="51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WBS——</a:t>
            </a:r>
            <a:r>
              <a:rPr lang="zh-CN" altLang="en-US" sz="3200" dirty="0"/>
              <a:t>输入输出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3EA3F8-99F7-4148-8D33-70C1B365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13" y="1951663"/>
            <a:ext cx="2145174" cy="29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GANTT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09FD2D-8811-4699-9A44-9F029593F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121" y="778441"/>
            <a:ext cx="7847619" cy="16666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3894D8-D442-4EA3-96F6-6109E5992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2860"/>
            <a:ext cx="12192000" cy="1511677"/>
          </a:xfrm>
          <a:prstGeom prst="rect">
            <a:avLst/>
          </a:prstGeom>
          <a:ln>
            <a:solidFill>
              <a:srgbClr val="000000"/>
            </a:solidFill>
          </a:ln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BF6222A-FCFD-4EBD-AA0E-C4C09CC9A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970075"/>
              </p:ext>
            </p:extLst>
          </p:nvPr>
        </p:nvGraphicFramePr>
        <p:xfrm>
          <a:off x="3122381" y="4437099"/>
          <a:ext cx="5947238" cy="1642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包装程序外壳对象" showAsIcon="1" r:id="rId6" imgW="1593000" imgH="439560" progId="Package">
                  <p:embed/>
                </p:oleObj>
              </mc:Choice>
              <mc:Fallback>
                <p:oleObj name="包装程序外壳对象" showAsIcon="1" r:id="rId6" imgW="15930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2381" y="4437099"/>
                        <a:ext cx="5947238" cy="1642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8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30998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各类子计划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50222" y="3225848"/>
            <a:ext cx="18698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4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36285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人力资源计划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73949" y="3347281"/>
            <a:ext cx="18698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4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53607" y="1537441"/>
            <a:ext cx="723275" cy="699317"/>
            <a:chOff x="6794198" y="1336266"/>
            <a:chExt cx="723275" cy="699317"/>
          </a:xfrm>
        </p:grpSpPr>
        <p:sp>
          <p:nvSpPr>
            <p:cNvPr id="3" name="Freeform 19"/>
            <p:cNvSpPr>
              <a:spLocks/>
            </p:cNvSpPr>
            <p:nvPr/>
          </p:nvSpPr>
          <p:spPr bwMode="auto">
            <a:xfrm>
              <a:off x="6869674" y="1336266"/>
              <a:ext cx="623817" cy="69931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794198" y="1398108"/>
              <a:ext cx="72327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</a:rPr>
                <a:t>  </a:t>
              </a:r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atin typeface="方正姚体" panose="02010601030101010101" pitchFamily="2" charset="-122"/>
                </a:rPr>
                <a:t>1.</a:t>
              </a:r>
              <a:endParaRPr lang="en-US" altLang="zh-CN" sz="2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方正姚体" panose="02010601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87986" y="2358558"/>
            <a:ext cx="723275" cy="699317"/>
            <a:chOff x="6824178" y="2305489"/>
            <a:chExt cx="723275" cy="699317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6869674" y="2305489"/>
              <a:ext cx="623817" cy="69931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24178" y="2360753"/>
              <a:ext cx="723275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</a:rPr>
                <a:t>  </a:t>
              </a:r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atin typeface="方正姚体" panose="02010601030101010101" pitchFamily="2" charset="-122"/>
                </a:rPr>
                <a:t>2.</a:t>
              </a:r>
              <a:endParaRPr lang="en-US" altLang="zh-CN" sz="2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方正姚体" panose="02010601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91815" y="3171122"/>
            <a:ext cx="723275" cy="699317"/>
            <a:chOff x="6822885" y="3274712"/>
            <a:chExt cx="723275" cy="699317"/>
          </a:xfrm>
        </p:grpSpPr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6869674" y="3274712"/>
              <a:ext cx="623817" cy="69931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22885" y="3329976"/>
              <a:ext cx="72327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</a:rPr>
                <a:t>  </a:t>
              </a:r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atin typeface="方正姚体" panose="02010601030101010101" pitchFamily="2" charset="-122"/>
                </a:rPr>
                <a:t>3.</a:t>
              </a:r>
              <a:endParaRPr lang="en-US" altLang="zh-CN" sz="2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方正姚体" panose="02010601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91815" y="3981648"/>
            <a:ext cx="723275" cy="699317"/>
            <a:chOff x="6808046" y="4243935"/>
            <a:chExt cx="723275" cy="699317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6869674" y="4243935"/>
              <a:ext cx="623817" cy="69931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08046" y="4299200"/>
              <a:ext cx="72327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</a:rPr>
                <a:t>  </a:t>
              </a:r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atin typeface="方正姚体" panose="02010601030101010101" pitchFamily="2" charset="-122"/>
                </a:rPr>
                <a:t>4.</a:t>
              </a:r>
              <a:endParaRPr lang="en-US" altLang="zh-CN" sz="2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方正姚体" panose="02010601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72465" y="1752774"/>
            <a:ext cx="2838291" cy="3181806"/>
            <a:chOff x="1089765" y="2046420"/>
            <a:chExt cx="2576347" cy="2888159"/>
          </a:xfrm>
        </p:grpSpPr>
        <p:grpSp>
          <p:nvGrpSpPr>
            <p:cNvPr id="15" name="组合 14"/>
            <p:cNvGrpSpPr/>
            <p:nvPr/>
          </p:nvGrpSpPr>
          <p:grpSpPr>
            <a:xfrm>
              <a:off x="1309389" y="2284196"/>
              <a:ext cx="2137103" cy="2395754"/>
              <a:chOff x="1781780" y="2222695"/>
              <a:chExt cx="2137103" cy="2395754"/>
            </a:xfrm>
          </p:grpSpPr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781780" y="2222695"/>
                <a:ext cx="2137103" cy="2395754"/>
              </a:xfrm>
              <a:custGeom>
                <a:avLst/>
                <a:gdLst>
                  <a:gd name="T0" fmla="*/ 772 w 772"/>
                  <a:gd name="T1" fmla="*/ 596 h 865"/>
                  <a:gd name="T2" fmla="*/ 721 w 772"/>
                  <a:gd name="T3" fmla="*/ 685 h 865"/>
                  <a:gd name="T4" fmla="*/ 437 w 772"/>
                  <a:gd name="T5" fmla="*/ 849 h 865"/>
                  <a:gd name="T6" fmla="*/ 335 w 772"/>
                  <a:gd name="T7" fmla="*/ 849 h 865"/>
                  <a:gd name="T8" fmla="*/ 51 w 772"/>
                  <a:gd name="T9" fmla="*/ 685 h 865"/>
                  <a:gd name="T10" fmla="*/ 0 w 772"/>
                  <a:gd name="T11" fmla="*/ 596 h 865"/>
                  <a:gd name="T12" fmla="*/ 0 w 772"/>
                  <a:gd name="T13" fmla="*/ 268 h 865"/>
                  <a:gd name="T14" fmla="*/ 51 w 772"/>
                  <a:gd name="T15" fmla="*/ 180 h 865"/>
                  <a:gd name="T16" fmla="*/ 335 w 772"/>
                  <a:gd name="T17" fmla="*/ 16 h 865"/>
                  <a:gd name="T18" fmla="*/ 437 w 772"/>
                  <a:gd name="T19" fmla="*/ 16 h 865"/>
                  <a:gd name="T20" fmla="*/ 721 w 772"/>
                  <a:gd name="T21" fmla="*/ 180 h 865"/>
                  <a:gd name="T22" fmla="*/ 772 w 772"/>
                  <a:gd name="T23" fmla="*/ 268 h 865"/>
                  <a:gd name="T24" fmla="*/ 772 w 772"/>
                  <a:gd name="T25" fmla="*/ 596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2" h="865">
                    <a:moveTo>
                      <a:pt x="772" y="596"/>
                    </a:moveTo>
                    <a:cubicBezTo>
                      <a:pt x="772" y="629"/>
                      <a:pt x="749" y="668"/>
                      <a:pt x="721" y="685"/>
                    </a:cubicBezTo>
                    <a:cubicBezTo>
                      <a:pt x="437" y="849"/>
                      <a:pt x="437" y="849"/>
                      <a:pt x="437" y="849"/>
                    </a:cubicBezTo>
                    <a:cubicBezTo>
                      <a:pt x="409" y="865"/>
                      <a:pt x="363" y="865"/>
                      <a:pt x="335" y="849"/>
                    </a:cubicBezTo>
                    <a:cubicBezTo>
                      <a:pt x="51" y="685"/>
                      <a:pt x="51" y="685"/>
                      <a:pt x="51" y="685"/>
                    </a:cubicBezTo>
                    <a:cubicBezTo>
                      <a:pt x="23" y="668"/>
                      <a:pt x="0" y="629"/>
                      <a:pt x="0" y="596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236"/>
                      <a:pt x="23" y="196"/>
                      <a:pt x="51" y="180"/>
                    </a:cubicBezTo>
                    <a:cubicBezTo>
                      <a:pt x="335" y="16"/>
                      <a:pt x="335" y="16"/>
                      <a:pt x="335" y="16"/>
                    </a:cubicBezTo>
                    <a:cubicBezTo>
                      <a:pt x="363" y="0"/>
                      <a:pt x="409" y="0"/>
                      <a:pt x="437" y="16"/>
                    </a:cubicBezTo>
                    <a:cubicBezTo>
                      <a:pt x="721" y="180"/>
                      <a:pt x="721" y="180"/>
                      <a:pt x="721" y="180"/>
                    </a:cubicBezTo>
                    <a:cubicBezTo>
                      <a:pt x="749" y="196"/>
                      <a:pt x="772" y="236"/>
                      <a:pt x="772" y="268"/>
                    </a:cubicBezTo>
                    <a:lnTo>
                      <a:pt x="772" y="596"/>
                    </a:lnTo>
                    <a:close/>
                  </a:path>
                </a:pathLst>
              </a:custGeom>
              <a:gradFill>
                <a:gsLst>
                  <a:gs pos="0">
                    <a:srgbClr val="365A96"/>
                  </a:gs>
                  <a:gs pos="100000">
                    <a:srgbClr val="3AC8D9">
                      <a:shade val="100000"/>
                      <a:satMod val="115000"/>
                    </a:srgbClr>
                  </a:gs>
                </a:gsLst>
                <a:lin ang="162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20"/>
              <p:cNvSpPr>
                <a:spLocks noChangeArrowheads="1"/>
              </p:cNvSpPr>
              <p:nvPr/>
            </p:nvSpPr>
            <p:spPr bwMode="auto">
              <a:xfrm>
                <a:off x="1868331" y="3005073"/>
                <a:ext cx="1987907" cy="838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5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目   录</a:t>
                </a:r>
                <a:endParaRPr lang="en-US" sz="5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1089765" y="2046420"/>
              <a:ext cx="2576347" cy="2888159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846184" y="16012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项目章程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55774" y="3226385"/>
            <a:ext cx="4332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</a:t>
            </a:r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WBS</a:t>
            </a:r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OBS</a:t>
            </a:r>
            <a:endParaRPr lang="zh-CN" altLang="en-US" sz="3200" b="1" dirty="0">
              <a:gradFill>
                <a:gsLst>
                  <a:gs pos="0">
                    <a:srgbClr val="365A96"/>
                  </a:gs>
                  <a:gs pos="100000">
                    <a:srgbClr val="3AC8D9">
                      <a:shade val="100000"/>
                      <a:satMod val="115000"/>
                    </a:srgbClr>
                  </a:gs>
                </a:gsLst>
                <a:lin ang="16200000" scaled="1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55774" y="241382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可行性分析报告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851617" y="40409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各类子计划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10A8C9-21B3-457B-8BB7-01C3F5C7E99E}"/>
              </a:ext>
            </a:extLst>
          </p:cNvPr>
          <p:cNvGrpSpPr/>
          <p:nvPr/>
        </p:nvGrpSpPr>
        <p:grpSpPr>
          <a:xfrm>
            <a:off x="5911280" y="4847439"/>
            <a:ext cx="723275" cy="699317"/>
            <a:chOff x="6822885" y="3274712"/>
            <a:chExt cx="723275" cy="699317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F522562E-7274-4812-952D-CA28FE4F3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674" y="3274712"/>
              <a:ext cx="623817" cy="699317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E07577-B39B-4B86-B58E-9093CA7F430B}"/>
                </a:ext>
              </a:extLst>
            </p:cNvPr>
            <p:cNvSpPr txBox="1"/>
            <p:nvPr/>
          </p:nvSpPr>
          <p:spPr>
            <a:xfrm>
              <a:off x="6822885" y="3329976"/>
              <a:ext cx="723275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</a:rPr>
                <a:t>  </a:t>
              </a:r>
              <a:r>
                <a:rPr lang="en-US" altLang="zh-CN" sz="3200" b="1" dirty="0">
                  <a:gradFill>
                    <a:gsLst>
                      <a:gs pos="0">
                        <a:srgbClr val="365A96"/>
                      </a:gs>
                      <a:gs pos="100000">
                        <a:srgbClr val="3AC8D9">
                          <a:shade val="100000"/>
                          <a:satMod val="115000"/>
                        </a:srgbClr>
                      </a:gs>
                    </a:gsLst>
                    <a:lin ang="16200000" scaled="1"/>
                  </a:gradFill>
                  <a:latin typeface="方正姚体" panose="02010601030101010101" pitchFamily="2" charset="-122"/>
                </a:rPr>
                <a:t>5.</a:t>
              </a:r>
              <a:endParaRPr lang="en-US" altLang="zh-CN" sz="2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方正姚体" panose="02010601030101010101" pitchFamily="2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F54E14C-F5C1-4B18-B053-479888705C5F}"/>
              </a:ext>
            </a:extLst>
          </p:cNvPr>
          <p:cNvSpPr txBox="1"/>
          <p:nvPr/>
        </p:nvSpPr>
        <p:spPr>
          <a:xfrm>
            <a:off x="6875239" y="49027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常规展示</a:t>
            </a:r>
          </a:p>
        </p:txBody>
      </p:sp>
    </p:spTree>
    <p:extLst>
      <p:ext uri="{BB962C8B-B14F-4D97-AF65-F5344CB8AC3E}">
        <p14:creationId xmlns:p14="http://schemas.microsoft.com/office/powerpoint/2010/main" val="24111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人力资源管理计划</a:t>
            </a:r>
            <a:r>
              <a:rPr lang="en-US" altLang="zh-CN" sz="3200" dirty="0"/>
              <a:t>——OBS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CB070-2785-4F33-BB7C-2C91647CB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1" y="682907"/>
            <a:ext cx="10364098" cy="61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人力资源管理计划</a:t>
            </a:r>
            <a:r>
              <a:rPr lang="en-US" altLang="zh-CN" sz="3200" dirty="0"/>
              <a:t>——</a:t>
            </a:r>
            <a:r>
              <a:rPr lang="zh-CN" altLang="en-US" sz="3200" dirty="0"/>
              <a:t>干系人员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D89CD-8D89-450B-9313-5B6E990F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1" y="881875"/>
            <a:ext cx="7145438" cy="58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6379B3-EA39-4E3C-8D03-B6607D92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123"/>
            <a:ext cx="12077700" cy="3543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698683-F303-482F-9645-ECA10C17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5" y="2237773"/>
            <a:ext cx="10725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698683-F303-482F-9645-ECA10C17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276350"/>
            <a:ext cx="10725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313609-560D-40B2-9671-A15BF7AE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2" y="807561"/>
            <a:ext cx="9761316" cy="57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B6D487-63ED-4E2D-B95E-CAF49A5D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64" y="555584"/>
            <a:ext cx="6717280" cy="63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BFB49B-1934-4682-8789-3B735F589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" b="1670"/>
          <a:stretch/>
        </p:blipFill>
        <p:spPr>
          <a:xfrm>
            <a:off x="2551253" y="612561"/>
            <a:ext cx="6858000" cy="62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A2A8E1-BBDB-46DB-AB56-D32A05E9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504825"/>
            <a:ext cx="67627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1C6DE5-17BE-4EAE-9B22-F11BEB0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861530"/>
            <a:ext cx="77914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11873-1BA6-4C6F-A61B-D8E6A76B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781050"/>
            <a:ext cx="68103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24713" y="3564402"/>
            <a:ext cx="496728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项目章程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50222" y="3225848"/>
            <a:ext cx="18698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7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3DC3BB-3FA8-4C03-95DC-61A82B91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98" y="1169043"/>
            <a:ext cx="9130604" cy="54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人力资源计划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BD1CA0-7E2B-4B59-81EC-6E84A7FA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3" y="928173"/>
            <a:ext cx="8765894" cy="54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36285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风险控制计划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66233" y="3347281"/>
            <a:ext cx="18698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风险控制计划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7975C-0ED3-4D09-A3D0-3F5440F4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5" y="703787"/>
            <a:ext cx="9622418" cy="60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风险控制计划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D933C-747B-4932-A0E0-FA253AB9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647700"/>
            <a:ext cx="76676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风险控制计划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AEF469-AF42-4420-8470-100B3550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98" y="733971"/>
            <a:ext cx="8900604" cy="58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36285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成本管理计划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66233" y="3347281"/>
            <a:ext cx="18698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6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成本管理计划</a:t>
            </a:r>
            <a:r>
              <a:rPr lang="en-US" altLang="zh-CN" sz="3200" dirty="0"/>
              <a:t>——</a:t>
            </a:r>
            <a:r>
              <a:rPr lang="zh-CN" altLang="en-US" sz="3200" dirty="0"/>
              <a:t>预算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AF7502-A2A6-46E5-8089-2F19596C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33" y="985016"/>
            <a:ext cx="7284334" cy="53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成本管理计划</a:t>
            </a:r>
            <a:r>
              <a:rPr lang="en-US" altLang="zh-CN" sz="3200" dirty="0"/>
              <a:t>——</a:t>
            </a:r>
            <a:r>
              <a:rPr lang="zh-CN" altLang="en-US" sz="3200" dirty="0"/>
              <a:t>预算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F63131-69AC-4394-AAB7-210C62AE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40" y="1088021"/>
            <a:ext cx="10506120" cy="48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6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30998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常规展示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50222" y="3225848"/>
            <a:ext cx="18698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3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项目章程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0ACD13-A263-40DA-8CCA-E2E40FCDBB3D}"/>
              </a:ext>
            </a:extLst>
          </p:cNvPr>
          <p:cNvSpPr/>
          <p:nvPr/>
        </p:nvSpPr>
        <p:spPr>
          <a:xfrm>
            <a:off x="109960" y="1413063"/>
            <a:ext cx="1208204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“渔乐生活”移动应用开发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项目执行时间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2018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-2019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发起人兼客户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杨枨老师、侯宏仑老师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项目经理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赵豪杰</a:t>
            </a:r>
          </a:p>
          <a:p>
            <a:pPr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开发团队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PRD-2018-G06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（赵豪杰、</a:t>
            </a:r>
            <a:r>
              <a:rPr lang="zh-CN" altLang="zh-CN" sz="3200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张嘉诚、罗培铖、</a:t>
            </a:r>
            <a:r>
              <a:rPr lang="en-US" altLang="zh-CN" sz="3200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	</a:t>
            </a:r>
            <a:r>
              <a:rPr lang="zh-CN" altLang="zh-CN" sz="3200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苏碧青、郑丞钧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1066800" indent="-1064260" algn="just">
              <a:spcAft>
                <a:spcPts val="0"/>
              </a:spcAft>
            </a:pPr>
            <a:r>
              <a:rPr lang="zh-CN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用户：</a:t>
            </a:r>
            <a:r>
              <a:rPr lang="en-US" altLang="zh-CN" sz="32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热爱钓鱼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希望通过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此进行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社交活动并可以熟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</a:t>
            </a:r>
            <a:r>
              <a:rPr lang="zh-CN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练使用手机的人群</a:t>
            </a:r>
          </a:p>
        </p:txBody>
      </p:sp>
    </p:spTree>
    <p:extLst>
      <p:ext uri="{BB962C8B-B14F-4D97-AF65-F5344CB8AC3E}">
        <p14:creationId xmlns:p14="http://schemas.microsoft.com/office/powerpoint/2010/main" val="39306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参考文献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4590BE-4834-4C08-88D1-F47900E9DFE2}"/>
              </a:ext>
            </a:extLst>
          </p:cNvPr>
          <p:cNvSpPr txBox="1"/>
          <p:nvPr/>
        </p:nvSpPr>
        <p:spPr>
          <a:xfrm>
            <a:off x="1302070" y="1875098"/>
            <a:ext cx="95878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•	IEEE 610 -12-1990 [R2002] </a:t>
            </a:r>
            <a:r>
              <a:rPr lang="zh-CN" altLang="en-US" sz="2800" dirty="0"/>
              <a:t>，</a:t>
            </a:r>
            <a:r>
              <a:rPr lang="en-US" altLang="zh-CN" sz="2800" dirty="0"/>
              <a:t>IEEE</a:t>
            </a:r>
            <a:r>
              <a:rPr lang="zh-CN" altLang="en-US" sz="2800" dirty="0"/>
              <a:t>标准软件工程术语表</a:t>
            </a:r>
          </a:p>
          <a:p>
            <a:r>
              <a:rPr lang="en-US" altLang="zh-CN" sz="2800" dirty="0"/>
              <a:t>•	ISO / IEC / IEEE 29148</a:t>
            </a:r>
            <a:r>
              <a:rPr lang="zh-CN" altLang="en-US" sz="2800" dirty="0"/>
              <a:t>：</a:t>
            </a:r>
            <a:r>
              <a:rPr lang="en-US" altLang="zh-CN" sz="2800" dirty="0"/>
              <a:t>2011</a:t>
            </a:r>
            <a:r>
              <a:rPr lang="zh-CN" altLang="en-US" sz="2800" dirty="0"/>
              <a:t>（</a:t>
            </a:r>
            <a:r>
              <a:rPr lang="en-US" altLang="zh-CN" sz="2800" dirty="0"/>
              <a:t>E</a:t>
            </a:r>
            <a:r>
              <a:rPr lang="zh-CN" altLang="en-US" sz="2800" dirty="0"/>
              <a:t>），系统和软件工程 </a:t>
            </a:r>
            <a:r>
              <a:rPr lang="en-US" altLang="zh-CN" sz="2800" dirty="0"/>
              <a:t>- </a:t>
            </a:r>
            <a:r>
              <a:rPr lang="zh-CN" altLang="en-US" sz="2800" dirty="0"/>
              <a:t>生命周期过程 </a:t>
            </a:r>
            <a:r>
              <a:rPr lang="en-US" altLang="zh-CN" sz="2800" dirty="0"/>
              <a:t>- </a:t>
            </a:r>
            <a:r>
              <a:rPr lang="zh-CN" altLang="en-US" sz="2800" dirty="0"/>
              <a:t>需求工程</a:t>
            </a:r>
          </a:p>
          <a:p>
            <a:r>
              <a:rPr lang="en-US" altLang="zh-CN" sz="2800" dirty="0"/>
              <a:t>•	ISO / IEC 15288</a:t>
            </a:r>
            <a:r>
              <a:rPr lang="zh-CN" altLang="en-US" sz="2800" dirty="0"/>
              <a:t>：</a:t>
            </a:r>
            <a:r>
              <a:rPr lang="en-US" altLang="zh-CN" sz="2800" dirty="0"/>
              <a:t>2008</a:t>
            </a:r>
            <a:r>
              <a:rPr lang="zh-CN" altLang="en-US" sz="2800" dirty="0"/>
              <a:t>（</a:t>
            </a:r>
            <a:r>
              <a:rPr lang="en-US" altLang="zh-CN" sz="2800" dirty="0"/>
              <a:t>E</a:t>
            </a:r>
            <a:r>
              <a:rPr lang="zh-CN" altLang="en-US" sz="2800" dirty="0"/>
              <a:t>），</a:t>
            </a:r>
            <a:r>
              <a:rPr lang="en-US" altLang="zh-CN" sz="2800" dirty="0"/>
              <a:t>IEEE STD 15288-2008</a:t>
            </a:r>
            <a:r>
              <a:rPr lang="zh-CN" altLang="en-US" sz="2800" dirty="0"/>
              <a:t>，系统和软件工程 </a:t>
            </a:r>
            <a:r>
              <a:rPr lang="en-US" altLang="zh-CN" sz="2800" dirty="0"/>
              <a:t>- </a:t>
            </a:r>
            <a:r>
              <a:rPr lang="zh-CN" altLang="en-US" sz="2800" dirty="0"/>
              <a:t>系统生命周期过程</a:t>
            </a:r>
          </a:p>
          <a:p>
            <a:r>
              <a:rPr lang="en-US" altLang="zh-CN" sz="2800" dirty="0"/>
              <a:t>•	</a:t>
            </a:r>
            <a:r>
              <a:rPr lang="zh-CN" altLang="en-US" sz="2800" dirty="0"/>
              <a:t>软件需求（第三版）</a:t>
            </a:r>
            <a:r>
              <a:rPr lang="en-US" altLang="zh-CN" sz="2800" dirty="0"/>
              <a:t>[</a:t>
            </a:r>
            <a:r>
              <a:rPr lang="zh-CN" altLang="en-US" sz="2800" dirty="0"/>
              <a:t>美</a:t>
            </a:r>
            <a:r>
              <a:rPr lang="en-US" altLang="zh-CN" sz="2800" dirty="0"/>
              <a:t>]Karl </a:t>
            </a:r>
            <a:r>
              <a:rPr lang="en-US" altLang="zh-CN" sz="2800" dirty="0" err="1"/>
              <a:t>Wiegers</a:t>
            </a:r>
            <a:r>
              <a:rPr lang="en-US" altLang="zh-CN" sz="2800" dirty="0"/>
              <a:t>, Joy Beatty</a:t>
            </a:r>
            <a:r>
              <a:rPr lang="zh-CN" altLang="en-US" sz="2800" dirty="0"/>
              <a:t>著，李忠利 李淳 霍金健 孔晨辉译 出版社</a:t>
            </a:r>
            <a:r>
              <a:rPr lang="en-US" altLang="zh-CN" sz="2800" dirty="0"/>
              <a:t>:</a:t>
            </a:r>
            <a:r>
              <a:rPr lang="zh-CN" altLang="en-US" sz="2800" dirty="0"/>
              <a:t>清华大学出版社</a:t>
            </a:r>
            <a:r>
              <a:rPr lang="en-US" altLang="zh-CN" sz="2800" dirty="0"/>
              <a:t>ISBN</a:t>
            </a:r>
            <a:r>
              <a:rPr lang="zh-CN" altLang="en-US" sz="2800" dirty="0"/>
              <a:t>：</a:t>
            </a:r>
            <a:r>
              <a:rPr lang="en-US" altLang="zh-CN" sz="2800" dirty="0"/>
              <a:t>9787302426820</a:t>
            </a:r>
          </a:p>
        </p:txBody>
      </p:sp>
    </p:spTree>
    <p:extLst>
      <p:ext uri="{BB962C8B-B14F-4D97-AF65-F5344CB8AC3E}">
        <p14:creationId xmlns:p14="http://schemas.microsoft.com/office/powerpoint/2010/main" val="30635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会议记录及分工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B53E97-2522-45B5-9BAE-5E8EA23E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87" y="694482"/>
            <a:ext cx="6884042" cy="61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组内评价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767A1B-C580-4403-9D8B-323386F2A1DC}"/>
              </a:ext>
            </a:extLst>
          </p:cNvPr>
          <p:cNvSpPr txBox="1"/>
          <p:nvPr/>
        </p:nvSpPr>
        <p:spPr>
          <a:xfrm>
            <a:off x="4233952" y="1689904"/>
            <a:ext cx="372409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赵豪杰：</a:t>
            </a:r>
            <a:r>
              <a:rPr lang="en-US" altLang="zh-CN" sz="5400" dirty="0"/>
              <a:t>93</a:t>
            </a:r>
          </a:p>
          <a:p>
            <a:r>
              <a:rPr lang="zh-CN" altLang="en-US" sz="5400" dirty="0"/>
              <a:t>苏碧青：</a:t>
            </a:r>
            <a:r>
              <a:rPr lang="en-US" altLang="zh-CN" sz="5400" dirty="0"/>
              <a:t>91</a:t>
            </a:r>
          </a:p>
          <a:p>
            <a:r>
              <a:rPr lang="zh-CN" altLang="en-US" sz="5400" dirty="0"/>
              <a:t>郑丞钧：</a:t>
            </a:r>
            <a:r>
              <a:rPr lang="en-US" altLang="zh-CN" sz="5400" dirty="0"/>
              <a:t>90</a:t>
            </a:r>
          </a:p>
          <a:p>
            <a:r>
              <a:rPr lang="zh-CN" altLang="en-US" sz="5400" dirty="0"/>
              <a:t>罗培铖：</a:t>
            </a:r>
            <a:r>
              <a:rPr lang="en-US" altLang="zh-CN" sz="5400" dirty="0"/>
              <a:t>94</a:t>
            </a:r>
          </a:p>
          <a:p>
            <a:r>
              <a:rPr lang="zh-CN" altLang="en-US" sz="5400" dirty="0"/>
              <a:t>张嘉诚：</a:t>
            </a:r>
            <a:r>
              <a:rPr lang="en-US" altLang="zh-CN" sz="5400" dirty="0"/>
              <a:t>92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00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854368" y="2280214"/>
            <a:ext cx="5356869" cy="188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r"/>
            <a:r>
              <a:rPr lang="zh-CN" altLang="en-US" sz="66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8146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4384948" y="2548155"/>
            <a:ext cx="2800350" cy="2801937"/>
          </a:xfrm>
          <a:prstGeom prst="diamond">
            <a:avLst/>
          </a:prstGeom>
          <a:gradFill>
            <a:gsLst>
              <a:gs pos="0">
                <a:srgbClr val="365A96"/>
              </a:gs>
              <a:gs pos="100000">
                <a:srgbClr val="3AC8D9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80310" y="1759167"/>
            <a:ext cx="1355725" cy="1357313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191273" y="2163980"/>
            <a:ext cx="1581150" cy="1581150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988198" y="3483192"/>
            <a:ext cx="2654300" cy="265588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378973" y="3564402"/>
            <a:ext cx="4369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365A96"/>
                    </a:gs>
                    <a:gs pos="100000">
                      <a:srgbClr val="3AC8D9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可行性分析报告</a:t>
            </a:r>
          </a:p>
        </p:txBody>
      </p:sp>
      <p:sp>
        <p:nvSpPr>
          <p:cNvPr id="13" name="文本框 3"/>
          <p:cNvSpPr txBox="1">
            <a:spLocks noChangeArrowheads="1"/>
          </p:cNvSpPr>
          <p:nvPr/>
        </p:nvSpPr>
        <p:spPr bwMode="auto">
          <a:xfrm>
            <a:off x="4850222" y="3225848"/>
            <a:ext cx="186980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13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可行性分析报告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9F8E23-8757-4986-AB70-5F770E99C611}"/>
              </a:ext>
            </a:extLst>
          </p:cNvPr>
          <p:cNvSpPr/>
          <p:nvPr/>
        </p:nvSpPr>
        <p:spPr>
          <a:xfrm>
            <a:off x="0" y="353026"/>
            <a:ext cx="3905236" cy="825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3200" b="1" kern="100" dirty="0">
                <a:latin typeface="+mj-ea"/>
                <a:ea typeface="+mj-ea"/>
              </a:rPr>
              <a:t>市场上主要的</a:t>
            </a:r>
            <a:r>
              <a:rPr lang="en-US" altLang="zh-CN" sz="3200" b="1" kern="100" dirty="0">
                <a:latin typeface="+mj-ea"/>
                <a:ea typeface="+mj-ea"/>
              </a:rPr>
              <a:t>APP</a:t>
            </a:r>
            <a:r>
              <a:rPr lang="zh-CN" altLang="en-US" sz="3200" b="1" kern="100" dirty="0">
                <a:latin typeface="+mj-ea"/>
                <a:ea typeface="+mj-ea"/>
              </a:rPr>
              <a:t>：</a:t>
            </a:r>
            <a:endParaRPr lang="zh-CN" altLang="zh-CN" sz="3200" b="1" kern="100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31817F-68B9-42C2-BEB9-A5AABE180A66}"/>
              </a:ext>
            </a:extLst>
          </p:cNvPr>
          <p:cNvSpPr/>
          <p:nvPr/>
        </p:nvSpPr>
        <p:spPr>
          <a:xfrm>
            <a:off x="-245616" y="1178317"/>
            <a:ext cx="97300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+mj-ea"/>
                <a:ea typeface="+mj-ea"/>
              </a:rPr>
              <a:t>能找到的，有基本规模的公司都发行了</a:t>
            </a:r>
            <a:r>
              <a:rPr lang="en-US" altLang="zh-CN" sz="2400" kern="100" dirty="0">
                <a:latin typeface="+mj-ea"/>
                <a:ea typeface="+mj-ea"/>
              </a:rPr>
              <a:t>android</a:t>
            </a:r>
            <a:r>
              <a:rPr lang="zh-CN" altLang="zh-CN" sz="2400" kern="100" dirty="0">
                <a:latin typeface="+mj-ea"/>
                <a:ea typeface="+mj-ea"/>
              </a:rPr>
              <a:t>和</a:t>
            </a:r>
            <a:r>
              <a:rPr lang="en-US" altLang="zh-CN" sz="2400" kern="100" dirty="0" err="1">
                <a:latin typeface="+mj-ea"/>
                <a:ea typeface="+mj-ea"/>
              </a:rPr>
              <a:t>ios</a:t>
            </a:r>
            <a:r>
              <a:rPr lang="zh-CN" altLang="zh-CN" sz="2400" kern="100" dirty="0">
                <a:latin typeface="+mj-ea"/>
                <a:ea typeface="+mj-ea"/>
              </a:rPr>
              <a:t>相对应的</a:t>
            </a:r>
            <a:r>
              <a:rPr lang="en-US" altLang="zh-CN" sz="2400" kern="100" dirty="0">
                <a:latin typeface="+mj-ea"/>
                <a:ea typeface="+mj-ea"/>
              </a:rPr>
              <a:t>app</a:t>
            </a:r>
            <a:r>
              <a:rPr lang="zh-CN" altLang="zh-CN" sz="2400" kern="100" dirty="0">
                <a:latin typeface="+mj-ea"/>
                <a:ea typeface="+mj-ea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sz="2400" kern="100" dirty="0">
                <a:latin typeface="+mj-ea"/>
                <a:ea typeface="+mj-ea"/>
              </a:rPr>
              <a:t>有两款是基于地理位置的，其功能点和本项目相似：</a:t>
            </a:r>
          </a:p>
        </p:txBody>
      </p:sp>
      <p:pic>
        <p:nvPicPr>
          <p:cNvPr id="1026" name="图片 1" descr="1538226562">
            <a:extLst>
              <a:ext uri="{FF2B5EF4-FFF2-40B4-BE49-F238E27FC236}">
                <a16:creationId xmlns:a16="http://schemas.microsoft.com/office/drawing/2014/main" id="{BEA29DAB-56B8-4EC0-BF25-8F93FA97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2649939"/>
            <a:ext cx="5490432" cy="28190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3" descr="1538226562(1)">
            <a:extLst>
              <a:ext uri="{FF2B5EF4-FFF2-40B4-BE49-F238E27FC236}">
                <a16:creationId xmlns:a16="http://schemas.microsoft.com/office/drawing/2014/main" id="{404FBE11-E1DF-4C11-B82A-85EF8697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25" y="2647631"/>
            <a:ext cx="6094126" cy="28213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3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可行性分析报告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62257E-7700-4ED7-BA48-F447FEF6A6D0}"/>
              </a:ext>
            </a:extLst>
          </p:cNvPr>
          <p:cNvSpPr/>
          <p:nvPr/>
        </p:nvSpPr>
        <p:spPr>
          <a:xfrm>
            <a:off x="-201227" y="612560"/>
            <a:ext cx="98690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7970" algn="just">
              <a:spcAft>
                <a:spcPts val="0"/>
              </a:spcAft>
            </a:pPr>
            <a:r>
              <a:rPr lang="zh-CN" altLang="zh-CN" sz="4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钓点：</a:t>
            </a:r>
            <a:endParaRPr lang="zh-CN" altLang="zh-CN" sz="4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3350" indent="267970" algn="just">
              <a:spcAft>
                <a:spcPts val="0"/>
              </a:spcAft>
            </a:pP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3350"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可以查看附近的鱼塘（收费的那种），野钓，渔具店，并且可以查看详情。</a:t>
            </a:r>
          </a:p>
          <a:p>
            <a:pPr marL="133350" indent="267970" algn="just">
              <a:spcAft>
                <a:spcPts val="0"/>
              </a:spcAft>
            </a:pP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3350"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查看详情的界面信息量不足。没有用户交流功能，就只能看看地图。</a:t>
            </a:r>
          </a:p>
        </p:txBody>
      </p:sp>
      <p:pic>
        <p:nvPicPr>
          <p:cNvPr id="2050" name="图片 7" descr="738336598050990867">
            <a:extLst>
              <a:ext uri="{FF2B5EF4-FFF2-40B4-BE49-F238E27FC236}">
                <a16:creationId xmlns:a16="http://schemas.microsoft.com/office/drawing/2014/main" id="{BAF278C1-23F3-4B26-975F-DCEE04D5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31" y="2417239"/>
            <a:ext cx="2430371" cy="43231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" name="图片 6" descr="47161380174317078">
            <a:extLst>
              <a:ext uri="{FF2B5EF4-FFF2-40B4-BE49-F238E27FC236}">
                <a16:creationId xmlns:a16="http://schemas.microsoft.com/office/drawing/2014/main" id="{C4DB666F-8B6B-4D0C-8A45-EE030F548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49" y="2417239"/>
            <a:ext cx="2430370" cy="43343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可行性分析报告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1E3632-A90B-4FAF-BD79-B1E94B81F22A}"/>
              </a:ext>
            </a:extLst>
          </p:cNvPr>
          <p:cNvSpPr/>
          <p:nvPr/>
        </p:nvSpPr>
        <p:spPr>
          <a:xfrm>
            <a:off x="131178" y="700681"/>
            <a:ext cx="844566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7970" algn="just">
              <a:spcAft>
                <a:spcPts val="0"/>
              </a:spcAft>
            </a:pPr>
            <a:r>
              <a:rPr lang="zh-CN" altLang="zh-CN" sz="4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渔获：</a:t>
            </a:r>
            <a:endParaRPr lang="zh-CN" altLang="zh-CN" sz="4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7970" algn="just">
              <a:spcAft>
                <a:spcPts val="0"/>
              </a:spcAft>
            </a:pP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查看附近钓点、渔具店、垂钓园、港口、湖泊、岛屿，查看天气，可以关注周边钓友，还可以看他们发的短视频，可以和他们聊天，发私信，可以向他们公司购买渔具，还可以记录自己的钓鱼感想，发表文章，要啥有啥！</a:t>
            </a:r>
          </a:p>
          <a:p>
            <a:pPr indent="267970" algn="just">
              <a:spcAft>
                <a:spcPts val="0"/>
              </a:spcAft>
            </a:pP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感觉没啥缺点，功能太多？</a:t>
            </a:r>
          </a:p>
        </p:txBody>
      </p:sp>
      <p:pic>
        <p:nvPicPr>
          <p:cNvPr id="3074" name="图片 10" descr="504647066073010755">
            <a:extLst>
              <a:ext uri="{FF2B5EF4-FFF2-40B4-BE49-F238E27FC236}">
                <a16:creationId xmlns:a16="http://schemas.microsoft.com/office/drawing/2014/main" id="{82D2C4B4-ECBB-4AD9-9BA6-0A0935F1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26" y="2635283"/>
            <a:ext cx="2323348" cy="41292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图片 11" descr="356570676924419411">
            <a:extLst>
              <a:ext uri="{FF2B5EF4-FFF2-40B4-BE49-F238E27FC236}">
                <a16:creationId xmlns:a16="http://schemas.microsoft.com/office/drawing/2014/main" id="{5A665A9C-DAE3-4FC5-84AA-E0077CD6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16" y="2206017"/>
            <a:ext cx="2561986" cy="45584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02" y="93493"/>
            <a:ext cx="10515600" cy="519067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可行性分析报告</a:t>
            </a:r>
          </a:p>
        </p:txBody>
      </p:sp>
      <p:pic>
        <p:nvPicPr>
          <p:cNvPr id="5123" name="图片 15" descr="362150755732154083">
            <a:extLst>
              <a:ext uri="{FF2B5EF4-FFF2-40B4-BE49-F238E27FC236}">
                <a16:creationId xmlns:a16="http://schemas.microsoft.com/office/drawing/2014/main" id="{8940C19D-1BA3-4485-A043-54D2421D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99" y="1706436"/>
            <a:ext cx="2634268" cy="463523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图片 16" descr="455189787182800803">
            <a:extLst>
              <a:ext uri="{FF2B5EF4-FFF2-40B4-BE49-F238E27FC236}">
                <a16:creationId xmlns:a16="http://schemas.microsoft.com/office/drawing/2014/main" id="{433362A9-B78B-4AFD-A717-58ADE2A3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73" y="1706436"/>
            <a:ext cx="2603967" cy="463523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图片 14" descr="818651076935619544">
            <a:extLst>
              <a:ext uri="{FF2B5EF4-FFF2-40B4-BE49-F238E27FC236}">
                <a16:creationId xmlns:a16="http://schemas.microsoft.com/office/drawing/2014/main" id="{32F50BD1-B099-4E46-8567-51AA4602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35" y="1706436"/>
            <a:ext cx="2603967" cy="463523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D4BF7658-E574-411E-9471-43D5B0AED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" y="756912"/>
            <a:ext cx="3273425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社交元素：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91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54">
      <a:dk1>
        <a:sysClr val="windowText" lastClr="000000"/>
      </a:dk1>
      <a:lt1>
        <a:sysClr val="window" lastClr="FFFFFF"/>
      </a:lt1>
      <a:dk2>
        <a:srgbClr val="365A96"/>
      </a:dk2>
      <a:lt2>
        <a:srgbClr val="3AC8D9"/>
      </a:lt2>
      <a:accent1>
        <a:srgbClr val="3AC8D9"/>
      </a:accent1>
      <a:accent2>
        <a:srgbClr val="365A96"/>
      </a:accent2>
      <a:accent3>
        <a:srgbClr val="3AC8D9"/>
      </a:accent3>
      <a:accent4>
        <a:srgbClr val="365A96"/>
      </a:accent4>
      <a:accent5>
        <a:srgbClr val="3AC8D9"/>
      </a:accent5>
      <a:accent6>
        <a:srgbClr val="365A9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700</Words>
  <Application>Microsoft Office PowerPoint</Application>
  <PresentationFormat>宽屏</PresentationFormat>
  <Paragraphs>142</Paragraphs>
  <Slides>43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等线</vt:lpstr>
      <vt:lpstr>方正姚体</vt:lpstr>
      <vt:lpstr>宋体</vt:lpstr>
      <vt:lpstr>微软雅黑</vt:lpstr>
      <vt:lpstr>微软雅黑</vt:lpstr>
      <vt:lpstr>Arial</vt:lpstr>
      <vt:lpstr>Arial Black</vt:lpstr>
      <vt:lpstr>Calibri</vt:lpstr>
      <vt:lpstr>Impact</vt:lpstr>
      <vt:lpstr>Times New Roman</vt:lpstr>
      <vt:lpstr>Office 主题</vt:lpstr>
      <vt:lpstr>包装程序外壳对象</vt:lpstr>
      <vt:lpstr>PowerPoint 演示文稿</vt:lpstr>
      <vt:lpstr>PowerPoint 演示文稿</vt:lpstr>
      <vt:lpstr>PowerPoint 演示文稿</vt:lpstr>
      <vt:lpstr>项目章程</vt:lpstr>
      <vt:lpstr>PowerPoint 演示文稿</vt:lpstr>
      <vt:lpstr>可行性分析报告</vt:lpstr>
      <vt:lpstr>可行性分析报告</vt:lpstr>
      <vt:lpstr>可行性分析报告</vt:lpstr>
      <vt:lpstr>可行性分析报告</vt:lpstr>
      <vt:lpstr>可行性分析报告</vt:lpstr>
      <vt:lpstr>可行性分析报告</vt:lpstr>
      <vt:lpstr>可行性分析报告</vt:lpstr>
      <vt:lpstr>可行性分析报告</vt:lpstr>
      <vt:lpstr>PowerPoint 演示文稿</vt:lpstr>
      <vt:lpstr>WBS</vt:lpstr>
      <vt:lpstr>WBS——输入输出</vt:lpstr>
      <vt:lpstr>GANTT</vt:lpstr>
      <vt:lpstr>PowerPoint 演示文稿</vt:lpstr>
      <vt:lpstr>PowerPoint 演示文稿</vt:lpstr>
      <vt:lpstr>人力资源管理计划——OBS</vt:lpstr>
      <vt:lpstr>人力资源管理计划——干系人员</vt:lpstr>
      <vt:lpstr>人力资源计划</vt:lpstr>
      <vt:lpstr>人力资源计划</vt:lpstr>
      <vt:lpstr>人力资源计划</vt:lpstr>
      <vt:lpstr>人力资源计划</vt:lpstr>
      <vt:lpstr>人力资源计划</vt:lpstr>
      <vt:lpstr>人力资源计划</vt:lpstr>
      <vt:lpstr>人力资源计划</vt:lpstr>
      <vt:lpstr>人力资源计划</vt:lpstr>
      <vt:lpstr>人力资源计划</vt:lpstr>
      <vt:lpstr>人力资源计划</vt:lpstr>
      <vt:lpstr>PowerPoint 演示文稿</vt:lpstr>
      <vt:lpstr>风险控制计划</vt:lpstr>
      <vt:lpstr>风险控制计划</vt:lpstr>
      <vt:lpstr>风险控制计划</vt:lpstr>
      <vt:lpstr>PowerPoint 演示文稿</vt:lpstr>
      <vt:lpstr>成本管理计划——预算</vt:lpstr>
      <vt:lpstr>成本管理计划——预算</vt:lpstr>
      <vt:lpstr>PowerPoint 演示文稿</vt:lpstr>
      <vt:lpstr>参考文献</vt:lpstr>
      <vt:lpstr>会议记录及分工</vt:lpstr>
      <vt:lpstr>组内评价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Windows 用户</cp:lastModifiedBy>
  <cp:revision>37</cp:revision>
  <dcterms:created xsi:type="dcterms:W3CDTF">2015-05-05T08:02:14Z</dcterms:created>
  <dcterms:modified xsi:type="dcterms:W3CDTF">2018-09-30T12:46:40Z</dcterms:modified>
</cp:coreProperties>
</file>